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varScale="1">
        <p:scale>
          <a:sx n="21" d="100"/>
          <a:sy n="21" d="100"/>
        </p:scale>
        <p:origin x="-2480" y="-104"/>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10/2/17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10/2/17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892158-dartmouth-college-logo-jpg.jpg"/>
          <p:cNvPicPr>
            <a:picLocks noChangeAspect="1"/>
          </p:cNvPicPr>
          <p:nvPr/>
        </p:nvPicPr>
        <p:blipFill rotWithShape="1">
          <a:blip r:embed="rId3">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Abstract</a:t>
            </a:r>
            <a:endParaRPr lang="en-US" sz="5000" dirty="0">
              <a:solidFill>
                <a:schemeClr val="bg1"/>
              </a:solidFill>
              <a:latin typeface="Arial"/>
              <a:cs typeface="Arial"/>
            </a:endParaRPr>
          </a:p>
        </p:txBody>
      </p:sp>
      <p:sp>
        <p:nvSpPr>
          <p:cNvPr id="45" name="Frame 44"/>
          <p:cNvSpPr/>
          <p:nvPr/>
        </p:nvSpPr>
        <p:spPr>
          <a:xfrm>
            <a:off x="471434" y="5381666"/>
            <a:ext cx="9769848" cy="914713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49" name="Text Box 354"/>
          <p:cNvSpPr txBox="1">
            <a:spLocks noChangeArrowheads="1"/>
          </p:cNvSpPr>
          <p:nvPr/>
        </p:nvSpPr>
        <p:spPr bwMode="auto">
          <a:xfrm>
            <a:off x="28163522" y="31864024"/>
            <a:ext cx="9769848"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46" name="Text Box 424"/>
          <p:cNvSpPr txBox="1">
            <a:spLocks noChangeArrowheads="1"/>
          </p:cNvSpPr>
          <p:nvPr/>
        </p:nvSpPr>
        <p:spPr bwMode="auto">
          <a:xfrm>
            <a:off x="471431" y="14864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14864930"/>
            <a:ext cx="9769848" cy="1761770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40" name="Text Box 424"/>
          <p:cNvSpPr txBox="1">
            <a:spLocks noChangeArrowheads="1"/>
          </p:cNvSpPr>
          <p:nvPr/>
        </p:nvSpPr>
        <p:spPr bwMode="auto">
          <a:xfrm>
            <a:off x="28163522" y="1764574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Discussion</a:t>
            </a:r>
            <a:endParaRPr lang="en-US" sz="5000" dirty="0">
              <a:solidFill>
                <a:schemeClr val="bg1"/>
              </a:solidFill>
              <a:latin typeface="Arial"/>
              <a:cs typeface="Arial"/>
            </a:endParaRPr>
          </a:p>
        </p:txBody>
      </p:sp>
      <p:sp>
        <p:nvSpPr>
          <p:cNvPr id="52" name="Text Box 354"/>
          <p:cNvSpPr txBox="1">
            <a:spLocks noChangeArrowheads="1"/>
          </p:cNvSpPr>
          <p:nvPr/>
        </p:nvSpPr>
        <p:spPr bwMode="auto">
          <a:xfrm>
            <a:off x="28163522" y="29373255"/>
            <a:ext cx="9769848"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53" name="Frame 52"/>
          <p:cNvSpPr/>
          <p:nvPr/>
        </p:nvSpPr>
        <p:spPr>
          <a:xfrm>
            <a:off x="28163522" y="29373255"/>
            <a:ext cx="9769848" cy="3109380"/>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54" name="Frame 53"/>
          <p:cNvSpPr/>
          <p:nvPr/>
        </p:nvSpPr>
        <p:spPr>
          <a:xfrm>
            <a:off x="28163522" y="17645746"/>
            <a:ext cx="9769848" cy="1146265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67" name="Text Box 424"/>
          <p:cNvSpPr txBox="1">
            <a:spLocks noChangeArrowheads="1"/>
          </p:cNvSpPr>
          <p:nvPr/>
        </p:nvSpPr>
        <p:spPr bwMode="auto">
          <a:xfrm>
            <a:off x="10810242" y="14176036"/>
            <a:ext cx="1678432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Our results</a:t>
            </a:r>
            <a:endParaRPr lang="en-US" sz="5000" dirty="0">
              <a:solidFill>
                <a:schemeClr val="bg1"/>
              </a:solidFill>
              <a:latin typeface="Arial"/>
              <a:cs typeface="Arial"/>
            </a:endParaRPr>
          </a:p>
        </p:txBody>
      </p:sp>
      <p:sp>
        <p:nvSpPr>
          <p:cNvPr id="70" name="Frame 69"/>
          <p:cNvSpPr/>
          <p:nvPr/>
        </p:nvSpPr>
        <p:spPr>
          <a:xfrm>
            <a:off x="10810242" y="5432465"/>
            <a:ext cx="16784320" cy="2710096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83" name="Frame 82"/>
          <p:cNvSpPr/>
          <p:nvPr/>
        </p:nvSpPr>
        <p:spPr>
          <a:xfrm>
            <a:off x="28163522" y="5381667"/>
            <a:ext cx="9769848" cy="11661706"/>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pic>
        <p:nvPicPr>
          <p:cNvPr id="15" name="Picture 14" descr="ASU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sp>
        <p:nvSpPr>
          <p:cNvPr id="186" name="Text Box 424"/>
          <p:cNvSpPr txBox="1">
            <a:spLocks noChangeArrowheads="1"/>
          </p:cNvSpPr>
          <p:nvPr/>
        </p:nvSpPr>
        <p:spPr bwMode="auto">
          <a:xfrm>
            <a:off x="10810242" y="5381666"/>
            <a:ext cx="1678432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pic>
        <p:nvPicPr>
          <p:cNvPr id="5" name="Picture 4" descr="NIH_Master_Logo_2Color-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22559334"/>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28" name="Rectangle 27"/>
          <p:cNvSpPr/>
          <p:nvPr/>
        </p:nvSpPr>
        <p:spPr>
          <a:xfrm>
            <a:off x="29112953" y="6289336"/>
            <a:ext cx="7461674" cy="4047787"/>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Table of reliabilities by survey name</a:t>
            </a:r>
            <a:endParaRPr lang="en-US" dirty="0"/>
          </a:p>
        </p:txBody>
      </p:sp>
      <p:sp>
        <p:nvSpPr>
          <p:cNvPr id="30" name="Rectangle 29"/>
          <p:cNvSpPr/>
          <p:nvPr/>
        </p:nvSpPr>
        <p:spPr>
          <a:xfrm>
            <a:off x="29112953" y="11540374"/>
            <a:ext cx="7461674" cy="4047788"/>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Table of reliabilities by task name</a:t>
            </a:r>
            <a:endParaRPr lang="en-US" dirty="0"/>
          </a:p>
        </p:txBody>
      </p:sp>
      <p:sp>
        <p:nvSpPr>
          <p:cNvPr id="31" name="Rectangle 30"/>
          <p:cNvSpPr/>
          <p:nvPr/>
        </p:nvSpPr>
        <p:spPr>
          <a:xfrm>
            <a:off x="42011257" y="17645746"/>
            <a:ext cx="6720286" cy="4563733"/>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Table of reliabilities by cognitive constructs</a:t>
            </a:r>
            <a:endParaRPr lang="en-US" dirty="0"/>
          </a:p>
        </p:txBody>
      </p:sp>
      <p:sp>
        <p:nvSpPr>
          <p:cNvPr id="32" name="Rectangle 31"/>
          <p:cNvSpPr/>
          <p:nvPr/>
        </p:nvSpPr>
        <p:spPr>
          <a:xfrm>
            <a:off x="11258299" y="28132513"/>
            <a:ext cx="4848257" cy="4376949"/>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Histogram of HDDM</a:t>
            </a:r>
            <a:endParaRPr lang="en-US" dirty="0"/>
          </a:p>
        </p:txBody>
      </p:sp>
      <p:sp>
        <p:nvSpPr>
          <p:cNvPr id="7" name="TextBox 6"/>
          <p:cNvSpPr txBox="1"/>
          <p:nvPr/>
        </p:nvSpPr>
        <p:spPr>
          <a:xfrm>
            <a:off x="28163522" y="29930620"/>
            <a:ext cx="9769848" cy="1938992"/>
          </a:xfrm>
          <a:prstGeom prst="rect">
            <a:avLst/>
          </a:prstGeom>
          <a:noFill/>
        </p:spPr>
        <p:txBody>
          <a:bodyPr wrap="square" rtlCol="0">
            <a:spAutoFit/>
          </a:bodyPr>
          <a:lstStyle/>
          <a:p>
            <a:r>
              <a:rPr lang="en-US" sz="4000" dirty="0" smtClean="0">
                <a:latin typeface="Arial"/>
                <a:cs typeface="Arial"/>
              </a:rPr>
              <a:t>An interactive version of the literature review as well as a list of all there references can be found at </a:t>
            </a:r>
            <a:r>
              <a:rPr lang="en-US" sz="4000" dirty="0" err="1" smtClean="0">
                <a:latin typeface="Arial"/>
                <a:cs typeface="Arial"/>
              </a:rPr>
              <a:t>goo.gl</a:t>
            </a:r>
            <a:r>
              <a:rPr lang="en-US" sz="4000" dirty="0" smtClean="0">
                <a:latin typeface="Arial"/>
                <a:cs typeface="Arial"/>
              </a:rPr>
              <a:t>/gM7Pgr</a:t>
            </a:r>
            <a:endParaRPr lang="en-US" sz="4000" dirty="0">
              <a:latin typeface="Arial"/>
              <a:cs typeface="Arial"/>
            </a:endParaRPr>
          </a:p>
        </p:txBody>
      </p:sp>
      <p:pic>
        <p:nvPicPr>
          <p:cNvPr id="14" name="Picture 13" descr="Lit_Review_Poster_Plot.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0980" y="6289336"/>
            <a:ext cx="16459200" cy="7886700"/>
          </a:xfrm>
          <a:prstGeom prst="rect">
            <a:avLst/>
          </a:prstGeom>
        </p:spPr>
      </p:pic>
      <p:sp>
        <p:nvSpPr>
          <p:cNvPr id="44" name="Rectangle 43"/>
          <p:cNvSpPr/>
          <p:nvPr/>
        </p:nvSpPr>
        <p:spPr>
          <a:xfrm>
            <a:off x="466343" y="6289336"/>
            <a:ext cx="9774936" cy="82394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a:t>
            </a:r>
            <a:r>
              <a:rPr lang="en-US" sz="4400" dirty="0" smtClean="0">
                <a:latin typeface="Arial"/>
                <a:cs typeface="Arial"/>
              </a:rPr>
              <a:t>Both cognitive and personality psychology literatures </a:t>
            </a:r>
            <a:r>
              <a:rPr lang="en-US" sz="4400" dirty="0" smtClean="0">
                <a:latin typeface="Arial"/>
                <a:cs typeface="Arial"/>
              </a:rPr>
              <a:t>are</a:t>
            </a:r>
            <a:r>
              <a:rPr lang="en-US" sz="4400" dirty="0" smtClean="0">
                <a:latin typeface="Arial"/>
                <a:cs typeface="Arial"/>
              </a:rPr>
              <a:t> rich with measures of </a:t>
            </a:r>
            <a:r>
              <a:rPr lang="en-US" sz="4400" dirty="0">
                <a:latin typeface="Arial"/>
                <a:cs typeface="Arial"/>
              </a:rPr>
              <a:t>i</a:t>
            </a:r>
            <a:r>
              <a:rPr lang="en-US" sz="4400" dirty="0" smtClean="0">
                <a:latin typeface="Arial"/>
                <a:cs typeface="Arial"/>
              </a:rPr>
              <a:t>mpulsivity, self-control, inhibition, delay discounting etc.</a:t>
            </a:r>
          </a:p>
          <a:p>
            <a:pPr>
              <a:buFont typeface="Arial"/>
              <a:buChar char="•"/>
            </a:pPr>
            <a:r>
              <a:rPr lang="en-US" sz="4400" dirty="0" smtClean="0">
                <a:latin typeface="Arial"/>
                <a:cs typeface="Arial"/>
              </a:rPr>
              <a:t> Test-retest reliability is crucial for individual difference variables yet not clearly presented for at least half of the available measures</a:t>
            </a:r>
          </a:p>
          <a:p>
            <a:pPr>
              <a:buFont typeface="Arial"/>
              <a:buChar char="•"/>
            </a:pPr>
            <a:r>
              <a:rPr lang="en-US" sz="4400" dirty="0">
                <a:latin typeface="Arial"/>
                <a:cs typeface="Arial"/>
              </a:rPr>
              <a:t> </a:t>
            </a:r>
            <a:r>
              <a:rPr lang="en-US" sz="4400" dirty="0" smtClean="0">
                <a:latin typeface="Arial"/>
                <a:cs typeface="Arial"/>
              </a:rPr>
              <a:t>We present a comprehensive literature review as well as novel analyses on a new </a:t>
            </a:r>
            <a:r>
              <a:rPr lang="en-US" sz="4400" dirty="0" smtClean="0">
                <a:latin typeface="Arial"/>
                <a:cs typeface="Arial"/>
              </a:rPr>
              <a:t>large dataset </a:t>
            </a:r>
            <a:r>
              <a:rPr lang="en-US" sz="4400" dirty="0" smtClean="0">
                <a:latin typeface="Arial"/>
                <a:cs typeface="Arial"/>
              </a:rPr>
              <a:t>containing both types of measures</a:t>
            </a:r>
            <a:endParaRPr lang="en-US" sz="4400" dirty="0">
              <a:latin typeface="Arial"/>
              <a:cs typeface="Arial"/>
            </a:endParaRPr>
          </a:p>
        </p:txBody>
      </p:sp>
      <p:sp>
        <p:nvSpPr>
          <p:cNvPr id="47" name="Rectangle 46"/>
          <p:cNvSpPr/>
          <p:nvPr/>
        </p:nvSpPr>
        <p:spPr>
          <a:xfrm>
            <a:off x="28135819" y="18556107"/>
            <a:ext cx="9774936" cy="687802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Dependent variables from cognitive tasks show larger variability in their retest reliabilities</a:t>
            </a:r>
          </a:p>
          <a:p>
            <a:pPr>
              <a:buFont typeface="Arial"/>
              <a:buChar char="•"/>
            </a:pPr>
            <a:r>
              <a:rPr lang="en-US" sz="4400" dirty="0">
                <a:latin typeface="Arial"/>
                <a:cs typeface="Arial"/>
              </a:rPr>
              <a:t> </a:t>
            </a:r>
            <a:r>
              <a:rPr lang="en-US" sz="4400" dirty="0" smtClean="0">
                <a:latin typeface="Arial"/>
                <a:cs typeface="Arial"/>
              </a:rPr>
              <a:t>Survey measures </a:t>
            </a:r>
            <a:endParaRPr lang="en-US" sz="4400" dirty="0">
              <a:latin typeface="Arial"/>
              <a:cs typeface="Arial"/>
            </a:endParaRPr>
          </a:p>
        </p:txBody>
      </p:sp>
      <p:pic>
        <p:nvPicPr>
          <p:cNvPr id="22" name="Picture 21" descr="Bootstrap_Poster_Plo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6380" y="15198009"/>
            <a:ext cx="16459200" cy="7886700"/>
          </a:xfrm>
          <a:prstGeom prst="rect">
            <a:avLst/>
          </a:prstGeom>
        </p:spPr>
      </p:pic>
      <p:sp>
        <p:nvSpPr>
          <p:cNvPr id="48" name="Rectangle 47"/>
          <p:cNvSpPr/>
          <p:nvPr/>
        </p:nvSpPr>
        <p:spPr>
          <a:xfrm>
            <a:off x="471434" y="23503619"/>
            <a:ext cx="9774936" cy="82394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a:t>
            </a:r>
          </a:p>
          <a:p>
            <a:pPr>
              <a:buFont typeface="Arial"/>
              <a:buChar char="•"/>
            </a:pPr>
            <a:r>
              <a:rPr lang="en-US" sz="4400" dirty="0" smtClean="0">
                <a:latin typeface="Arial"/>
                <a:cs typeface="Arial"/>
              </a:rPr>
              <a:t> 242 of 522 participants were invited to complete the battery twice</a:t>
            </a:r>
          </a:p>
          <a:p>
            <a:pPr>
              <a:buFont typeface="Arial"/>
              <a:buChar char="•"/>
            </a:pPr>
            <a:r>
              <a:rPr lang="en-US" sz="4400" dirty="0">
                <a:latin typeface="Arial"/>
                <a:cs typeface="Arial"/>
              </a:rPr>
              <a:t> </a:t>
            </a:r>
            <a:r>
              <a:rPr lang="en-US" sz="4400" dirty="0" smtClean="0">
                <a:latin typeface="Arial"/>
                <a:cs typeface="Arial"/>
              </a:rPr>
              <a:t>175 started the second time, 157 completed and 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a:p>
            <a:pPr>
              <a:buFont typeface="Arial"/>
              <a:buChar char="•"/>
            </a:pPr>
            <a:r>
              <a:rPr lang="en-US" sz="4400" dirty="0">
                <a:latin typeface="Arial"/>
                <a:cs typeface="Arial"/>
              </a:rPr>
              <a:t> </a:t>
            </a:r>
            <a:r>
              <a:rPr lang="en-US" sz="4400" dirty="0" smtClean="0">
                <a:latin typeface="Arial"/>
                <a:cs typeface="Arial"/>
              </a:rPr>
              <a:t>Point estimates of reliabilities were bootstrapped 1000 times</a:t>
            </a:r>
            <a:endParaRPr lang="en-US" sz="4400" dirty="0">
              <a:latin typeface="Arial"/>
              <a:cs typeface="Arial"/>
            </a:endParaRPr>
          </a:p>
        </p:txBody>
      </p:sp>
      <p:pic>
        <p:nvPicPr>
          <p:cNvPr id="23" name="Picture 22" descr="Point_Est_Hist_Post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6380" y="23107409"/>
            <a:ext cx="4354560" cy="4354560"/>
          </a:xfrm>
          <a:prstGeom prst="rect">
            <a:avLst/>
          </a:prstGeom>
        </p:spPr>
      </p:pic>
      <p:sp>
        <p:nvSpPr>
          <p:cNvPr id="50" name="Rectangle 49"/>
          <p:cNvSpPr/>
          <p:nvPr/>
        </p:nvSpPr>
        <p:spPr>
          <a:xfrm>
            <a:off x="15864637" y="23290254"/>
            <a:ext cx="11585543" cy="4171715"/>
          </a:xfrm>
          <a:prstGeom prst="rect">
            <a:avLst/>
          </a:prstGeom>
          <a:noFill/>
        </p:spPr>
        <p:txBody>
          <a:bodyPr wrap="square" lIns="274320" rIns="274320" rtlCol="0">
            <a:noAutofit/>
          </a:bodyPr>
          <a:lstStyle/>
          <a:p>
            <a:pPr>
              <a:buFont typeface="Arial"/>
              <a:buChar char="•"/>
            </a:pPr>
            <a:r>
              <a:rPr lang="en-US" sz="4400" dirty="0" smtClean="0">
                <a:latin typeface="Arial"/>
                <a:cs typeface="Arial"/>
              </a:rPr>
              <a:t> Task measures have significantly lower reliability than survey measures (b = -0.401, t(342) = -12.6, p &lt; 0.001)</a:t>
            </a:r>
            <a:endParaRPr lang="en-US" sz="4400" dirty="0">
              <a:latin typeface="Arial"/>
              <a:cs typeface="Arial"/>
            </a:endParaRPr>
          </a:p>
        </p:txBody>
      </p:sp>
      <p:sp>
        <p:nvSpPr>
          <p:cNvPr id="56" name="Rectangle 55"/>
          <p:cNvSpPr/>
          <p:nvPr/>
        </p:nvSpPr>
        <p:spPr>
          <a:xfrm>
            <a:off x="16611979" y="28103503"/>
            <a:ext cx="4848257" cy="4376949"/>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Histogram of EZ</a:t>
            </a:r>
            <a:endParaRPr lang="en-US" dirty="0"/>
          </a:p>
        </p:txBody>
      </p:sp>
      <p:sp>
        <p:nvSpPr>
          <p:cNvPr id="57" name="Rectangle 56"/>
          <p:cNvSpPr/>
          <p:nvPr/>
        </p:nvSpPr>
        <p:spPr>
          <a:xfrm>
            <a:off x="22115659" y="28044495"/>
            <a:ext cx="4848257" cy="4376949"/>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Histogram of raw</a:t>
            </a:r>
            <a:endParaRPr lang="en-US" dirty="0"/>
          </a:p>
        </p:txBody>
      </p:sp>
      <p:sp>
        <p:nvSpPr>
          <p:cNvPr id="58" name="Text Box 424"/>
          <p:cNvSpPr txBox="1">
            <a:spLocks noChangeArrowheads="1"/>
          </p:cNvSpPr>
          <p:nvPr/>
        </p:nvSpPr>
        <p:spPr bwMode="auto">
          <a:xfrm>
            <a:off x="10810242" y="27198724"/>
            <a:ext cx="1678432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smtClean="0">
                <a:solidFill>
                  <a:schemeClr val="bg1"/>
                </a:solidFill>
                <a:latin typeface="Arial"/>
                <a:cs typeface="Arial"/>
              </a:rPr>
              <a:t>Exploratory Analyses</a:t>
            </a:r>
            <a:endParaRPr lang="en-US" sz="5000" dirty="0">
              <a:solidFill>
                <a:schemeClr val="bg1"/>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10853</TotalTime>
  <Words>1051</Words>
  <Application>Microsoft Macintosh PowerPoint</Application>
  <PresentationFormat>Custom</PresentationFormat>
  <Paragraphs>57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243</cp:revision>
  <cp:lastPrinted>2013-11-12T21:27:13Z</cp:lastPrinted>
  <dcterms:created xsi:type="dcterms:W3CDTF">2010-11-13T16:32:59Z</dcterms:created>
  <dcterms:modified xsi:type="dcterms:W3CDTF">2017-10-04T00:23:10Z</dcterms:modified>
</cp:coreProperties>
</file>